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51" d="100"/>
          <a:sy n="51" d="100"/>
        </p:scale>
        <p:origin x="21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52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2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6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7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3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1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7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4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88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9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5726E-0954-4A4B-9197-8811D4CEA05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B404B-CEF7-4280-9F82-796E2837C1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68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mea01.safelinks.protection.outlook.com/?url=http%3A%2F%2Fwww.babcockldp.co.uk%2F&amp;data=04%7C01%7C%7Cfc21b90d0db5454a6ba308d8e9428c8b%7C84df9e7fe9f640afb435aaaaaaaaaaaa%7C1%7C0%7C637515820116620085%7CUnknown%7CTWFpbGZsb3d8eyJWIjoiMC4wLjAwMDAiLCJQIjoiV2luMzIiLCJBTiI6Ik1haWwiLCJXVCI6Mn0%3D%7C1000&amp;sdata=Kwr5JpLr3jQvsmshP0M1Tbpx1zNYt849KogUds5W%2BRo%3D&amp;reserved=0" TargetMode="External"/><Relationship Id="rId2" Type="http://schemas.openxmlformats.org/officeDocument/2006/relationships/hyperlink" Target="mailto:Andy.Tynemouth@babcockinternational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ign, phone&#10;&#10;Description automatically generated">
            <a:extLst>
              <a:ext uri="{FF2B5EF4-FFF2-40B4-BE49-F238E27FC236}">
                <a16:creationId xmlns:a16="http://schemas.microsoft.com/office/drawing/2014/main" id="{A8F4D1F0-67DD-456A-8317-6889826CD2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9" b="30657"/>
          <a:stretch/>
        </p:blipFill>
        <p:spPr>
          <a:xfrm>
            <a:off x="0" y="102624"/>
            <a:ext cx="6848475" cy="6726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8E1B4A2-D692-42FB-8E7D-D659C908DFEC}"/>
              </a:ext>
            </a:extLst>
          </p:cNvPr>
          <p:cNvSpPr/>
          <p:nvPr/>
        </p:nvSpPr>
        <p:spPr>
          <a:xfrm>
            <a:off x="0" y="0"/>
            <a:ext cx="6858000" cy="199505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68883F-9C47-4261-B040-A24B2D7432C7}"/>
              </a:ext>
            </a:extLst>
          </p:cNvPr>
          <p:cNvSpPr/>
          <p:nvPr/>
        </p:nvSpPr>
        <p:spPr>
          <a:xfrm>
            <a:off x="204354" y="102624"/>
            <a:ext cx="6291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BerlinSansFBDemi-Bold"/>
              </a:rPr>
              <a:t>Working memory and arithmetic skills </a:t>
            </a:r>
            <a:r>
              <a:rPr lang="en-GB" sz="3600" b="1" dirty="0">
                <a:solidFill>
                  <a:schemeClr val="bg1"/>
                </a:solidFill>
                <a:latin typeface="BerlinSansFBDemi-Bold"/>
              </a:rPr>
              <a:t>in Year 3</a:t>
            </a:r>
          </a:p>
          <a:p>
            <a:r>
              <a:rPr lang="en-GB" sz="3600" b="1" dirty="0">
                <a:solidFill>
                  <a:schemeClr val="bg1"/>
                </a:solidFill>
                <a:latin typeface="BerlinSansFBDemi-Bold"/>
              </a:rPr>
              <a:t>The WM+A programme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6D878-4FFF-469A-936D-D63E9A9B5226}"/>
              </a:ext>
            </a:extLst>
          </p:cNvPr>
          <p:cNvSpPr/>
          <p:nvPr/>
        </p:nvSpPr>
        <p:spPr>
          <a:xfrm>
            <a:off x="204354" y="7077382"/>
            <a:ext cx="636789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BerlinSansFB-Reg"/>
              </a:rPr>
              <a:t>Working Memory (WM) underpins many </a:t>
            </a:r>
            <a:r>
              <a:rPr lang="en-US" sz="1600" dirty="0">
                <a:latin typeface="BerlinSansFB-Reg"/>
              </a:rPr>
              <a:t>activities that children do at school, particularly arithmetic. Children struggling with mathematics can benefit from </a:t>
            </a:r>
            <a:r>
              <a:rPr lang="en-GB" sz="1600" dirty="0">
                <a:latin typeface="BerlinSansFB-Reg"/>
              </a:rPr>
              <a:t>increasing their working memory capacity. The WM+A programme aims to improve children’s WM and understanding of numbers and arithmetic operations. Your school can participate in this exciting project funded by the EEF.</a:t>
            </a:r>
            <a:endParaRPr lang="en-GB" sz="1600" dirty="0"/>
          </a:p>
        </p:txBody>
      </p:sp>
      <p:pic>
        <p:nvPicPr>
          <p:cNvPr id="8" name="Picture 7" descr="EEF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061070"/>
            <a:ext cx="13589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Oxford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8987559"/>
            <a:ext cx="860425" cy="7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9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1CA09D-C5FA-49F6-8650-AF83A7674FC4}"/>
              </a:ext>
            </a:extLst>
          </p:cNvPr>
          <p:cNvSpPr/>
          <p:nvPr/>
        </p:nvSpPr>
        <p:spPr>
          <a:xfrm>
            <a:off x="0" y="8111147"/>
            <a:ext cx="6858000" cy="1968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B478A9-4C85-4922-B047-14DA4FFFAA88}"/>
              </a:ext>
            </a:extLst>
          </p:cNvPr>
          <p:cNvSpPr/>
          <p:nvPr/>
        </p:nvSpPr>
        <p:spPr>
          <a:xfrm>
            <a:off x="162788" y="1014398"/>
            <a:ext cx="63341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BerlinSansFB-Reg"/>
              </a:rPr>
              <a:t>The WM+A programme is for children needing extra support in arithmetic at the end of KS1. Their difficulties could be related to their WM capacity. The WM+A programme was found effective in improving children's WM, arithmetic and attention in class in a large scale project funded by the EEF. In this project, Oxford University will work together with RAND to evaluate how the </a:t>
            </a:r>
            <a:r>
              <a:rPr lang="en-US" sz="1100" dirty="0" err="1">
                <a:latin typeface="BerlinSansFB-Reg"/>
              </a:rPr>
              <a:t>programme</a:t>
            </a:r>
            <a:r>
              <a:rPr lang="en-US" sz="1100" dirty="0">
                <a:latin typeface="BerlinSansFB-Reg"/>
              </a:rPr>
              <a:t> works when it is made available to a larger number of schools and children. The cost of the programme is free to all schools who participate.</a:t>
            </a:r>
            <a:endParaRPr lang="en-GB" sz="11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4F870B-9CF1-485F-B11A-7E32846B50BF}"/>
              </a:ext>
            </a:extLst>
          </p:cNvPr>
          <p:cNvSpPr/>
          <p:nvPr/>
        </p:nvSpPr>
        <p:spPr>
          <a:xfrm>
            <a:off x="210555" y="2150956"/>
            <a:ext cx="640603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BerlinSansFBDemi-Bold"/>
              </a:rPr>
              <a:t>Evidence of success: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The WM activities were found to improve </a:t>
            </a:r>
            <a:r>
              <a:rPr lang="en-GB" sz="1100" dirty="0">
                <a:latin typeface="BerlinSansFB-Reg"/>
              </a:rPr>
              <a:t>children’s WM in three previous studies.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BerlinSansFB-Reg"/>
              </a:rPr>
              <a:t>The number sense activities were found to improve arithmetic attainment in three studies.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latin typeface="BerlinSansFB-Reg"/>
              </a:rPr>
              <a:t>The WM+A programme combines the two sets of activities and led to improvements in WM, arithmetic and attention in class in a large scale study.</a:t>
            </a:r>
            <a:endParaRPr lang="en-GB" sz="11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CAB302-9FDD-4413-BF08-A2B76FD97296}"/>
              </a:ext>
            </a:extLst>
          </p:cNvPr>
          <p:cNvSpPr/>
          <p:nvPr/>
        </p:nvSpPr>
        <p:spPr>
          <a:xfrm>
            <a:off x="244840" y="5545290"/>
            <a:ext cx="407005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BerlinSansFB-Bold"/>
              </a:rPr>
              <a:t>Total implementation time</a:t>
            </a:r>
          </a:p>
          <a:p>
            <a:pPr marL="171450" indent="-171450">
              <a:buFontTx/>
              <a:buChar char="‒"/>
            </a:pPr>
            <a:r>
              <a:rPr lang="en-US" sz="1100" dirty="0">
                <a:latin typeface="BerlinSansFB-Reg"/>
              </a:rPr>
              <a:t>Five hours per week for 10 weeks are required for a TA to deliver the </a:t>
            </a:r>
            <a:r>
              <a:rPr lang="en-US" sz="1100" dirty="0" err="1">
                <a:latin typeface="BerlinSansFB-Reg"/>
              </a:rPr>
              <a:t>programme</a:t>
            </a:r>
            <a:r>
              <a:rPr lang="en-US" sz="1100" dirty="0">
                <a:latin typeface="BerlinSansFB-Reg"/>
              </a:rPr>
              <a:t> to 10 children.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9A4A4A-49DA-44C6-A390-3472BCB4E3C6}"/>
              </a:ext>
            </a:extLst>
          </p:cNvPr>
          <p:cNvSpPr/>
          <p:nvPr/>
        </p:nvSpPr>
        <p:spPr>
          <a:xfrm>
            <a:off x="188565" y="6213189"/>
            <a:ext cx="630834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BerlinSansFB-Bold"/>
              </a:rPr>
              <a:t>What schools will need to do</a:t>
            </a:r>
            <a:endParaRPr lang="en-US" sz="1100" b="1" dirty="0">
              <a:latin typeface="BerlinSansFB-Bold"/>
            </a:endParaRP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Register their interest.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Schools will nominate a TA and a link teacher who will attend the </a:t>
            </a:r>
            <a:r>
              <a:rPr lang="en-GB" sz="1100" dirty="0">
                <a:latin typeface="BerlinSansFB-Reg"/>
              </a:rPr>
              <a:t>training days.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Bold"/>
              </a:rPr>
              <a:t>TAs will need two computers/laptops/tablets to deliver the sessions, one </a:t>
            </a:r>
            <a:r>
              <a:rPr lang="en-US" sz="1100" dirty="0">
                <a:latin typeface="BerlinSansFB-Reg"/>
              </a:rPr>
              <a:t>with internet access.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Commit to implement the programme regularly (as above)</a:t>
            </a:r>
            <a:r>
              <a:rPr lang="en-GB" sz="1100" dirty="0">
                <a:latin typeface="BerlinSansFB-Reg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Link teacher to provide support for TA and to liaise with Oxford team.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Agree to randomization and to co-operate with the independent evaluators </a:t>
            </a:r>
            <a:r>
              <a:rPr lang="en-GB" sz="1100" dirty="0">
                <a:latin typeface="BerlinSansFB-Reg"/>
              </a:rPr>
              <a:t>throughout the project. If your school is allocated to the control group, you would not receive the programme, but you would still need to co-operate with the evaluation until the end of the trial. Control school will receive £1000, which could be used to purchase the programme at the end of the trial.</a:t>
            </a:r>
            <a:endParaRPr lang="en-GB" sz="11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759092-6E5C-4A29-B831-497E485A8273}"/>
              </a:ext>
            </a:extLst>
          </p:cNvPr>
          <p:cNvSpPr/>
          <p:nvPr/>
        </p:nvSpPr>
        <p:spPr>
          <a:xfrm>
            <a:off x="162788" y="8457440"/>
            <a:ext cx="64537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>
                <a:latin typeface="LucidaCalligraphy-Italic"/>
              </a:rPr>
              <a:t>Your trainer will be</a:t>
            </a:r>
          </a:p>
          <a:p>
            <a:r>
              <a:rPr lang="en-GB" sz="1100" dirty="0">
                <a:solidFill>
                  <a:srgbClr val="7D7D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Andy Tynemouth | Primary Maths Adviser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rgbClr val="7D7D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Babcock LDP</a:t>
            </a:r>
            <a:br>
              <a:rPr lang="en-GB" sz="1100" dirty="0">
                <a:solidFill>
                  <a:srgbClr val="7D7D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rgbClr val="7D7D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Second Floor | Milford House | Pynes Hill | Exeter | Devon | EX2 5GF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100" dirty="0">
                <a:solidFill>
                  <a:srgbClr val="7D7D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Tel: +441392880763 ext. 880763 | </a:t>
            </a:r>
            <a:r>
              <a:rPr lang="en-GB" sz="1100" u="sng" dirty="0"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 tooltip="Click to send email to Tynemouth, Andy"/>
              </a:rPr>
              <a:t>Andy.Tynemouth@babcockinternational.com</a:t>
            </a:r>
            <a:b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1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www.babcockldp.co.uk</a:t>
            </a:r>
            <a:endParaRPr lang="en-GB" sz="1100" i="1" dirty="0">
              <a:latin typeface="LucidaCalligraphy-Ital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38596-64F3-4ACF-9EAF-CFF8682AA754}"/>
              </a:ext>
            </a:extLst>
          </p:cNvPr>
          <p:cNvSpPr/>
          <p:nvPr/>
        </p:nvSpPr>
        <p:spPr>
          <a:xfrm>
            <a:off x="0" y="1"/>
            <a:ext cx="6858000" cy="86177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D6521-642C-48C2-BFE6-EBA5D4D95D7F}"/>
              </a:ext>
            </a:extLst>
          </p:cNvPr>
          <p:cNvSpPr/>
          <p:nvPr/>
        </p:nvSpPr>
        <p:spPr>
          <a:xfrm>
            <a:off x="162788" y="90694"/>
            <a:ext cx="634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BerlinSansFBDemi-Bold"/>
              </a:rPr>
              <a:t>Working memory and number skills</a:t>
            </a:r>
          </a:p>
          <a:p>
            <a:r>
              <a:rPr lang="en-GB" sz="2000" b="1" dirty="0">
                <a:solidFill>
                  <a:schemeClr val="bg1"/>
                </a:solidFill>
                <a:latin typeface="BerlinSansFBDemi-Bold"/>
              </a:rPr>
              <a:t>in Year 3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A88439-9CC5-438C-BF44-977985140803}"/>
              </a:ext>
            </a:extLst>
          </p:cNvPr>
          <p:cNvSpPr/>
          <p:nvPr/>
        </p:nvSpPr>
        <p:spPr>
          <a:xfrm>
            <a:off x="4278714" y="3145494"/>
            <a:ext cx="24112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BerlinSansFBDemi-Bold"/>
              </a:rPr>
              <a:t>Professional development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06DEDF-1362-4605-99FA-B7B2F4DB88D0}"/>
              </a:ext>
            </a:extLst>
          </p:cNvPr>
          <p:cNvSpPr/>
          <p:nvPr/>
        </p:nvSpPr>
        <p:spPr>
          <a:xfrm>
            <a:off x="4489804" y="497987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BerlinSansFBDemi-Bold"/>
              </a:rPr>
              <a:t>Materials ready to use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1C66DC-3159-440D-B291-2D1EC34A416B}"/>
              </a:ext>
            </a:extLst>
          </p:cNvPr>
          <p:cNvSpPr/>
          <p:nvPr/>
        </p:nvSpPr>
        <p:spPr>
          <a:xfrm>
            <a:off x="244840" y="3061022"/>
            <a:ext cx="39518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BerlinSansFBDemi-Bold"/>
              </a:rPr>
              <a:t>The programme offers:</a:t>
            </a:r>
          </a:p>
          <a:p>
            <a:endParaRPr lang="en-GB" sz="1100" b="1" dirty="0">
              <a:latin typeface="BerlinSansFBDemi-Bold"/>
            </a:endParaRPr>
          </a:p>
          <a:p>
            <a:r>
              <a:rPr lang="en-US" sz="1100" b="1" dirty="0">
                <a:latin typeface="BerlinSansFB-Bold"/>
              </a:rPr>
              <a:t>Training for TAs and link teachers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Two full days of training with specifically trained instructors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Support for implementation by the Oxford team and a school nominated link teacher.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D9E7DD-8EB4-4A4C-A7FC-6185605E2701}"/>
              </a:ext>
            </a:extLst>
          </p:cNvPr>
          <p:cNvSpPr/>
          <p:nvPr/>
        </p:nvSpPr>
        <p:spPr>
          <a:xfrm>
            <a:off x="244840" y="4378856"/>
            <a:ext cx="39561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>
                <a:latin typeface="BerlinSansFB-Bold"/>
              </a:rPr>
              <a:t>Ready to use materials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A set of interactive activities to be used with the children by specifically trained TAs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TAs guide the children's use of memory strategies</a:t>
            </a:r>
          </a:p>
          <a:p>
            <a:pPr marL="171450" indent="-171450">
              <a:buFontTx/>
              <a:buChar char="-"/>
            </a:pPr>
            <a:r>
              <a:rPr lang="en-US" sz="1100" dirty="0">
                <a:latin typeface="BerlinSansFB-Reg"/>
              </a:rPr>
              <a:t>A set of computer games to be played independently by the children to consolidate the use of memory strategies.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AE6F83-4075-4850-BCC1-F6D834EE374F}"/>
              </a:ext>
            </a:extLst>
          </p:cNvPr>
          <p:cNvSpPr/>
          <p:nvPr/>
        </p:nvSpPr>
        <p:spPr>
          <a:xfrm>
            <a:off x="3420091" y="8608826"/>
            <a:ext cx="3429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1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0CEE05-2A0B-40DE-86E6-91AAEAA2AD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005" y="5373394"/>
            <a:ext cx="1140947" cy="782364"/>
          </a:xfrm>
          <a:prstGeom prst="rect">
            <a:avLst/>
          </a:prstGeom>
        </p:spPr>
      </p:pic>
      <p:pic>
        <p:nvPicPr>
          <p:cNvPr id="21" name="Picture 20" descr="A picture containing sign, phone&#10;&#10;Description automatically generated">
            <a:extLst>
              <a:ext uri="{FF2B5EF4-FFF2-40B4-BE49-F238E27FC236}">
                <a16:creationId xmlns:a16="http://schemas.microsoft.com/office/drawing/2014/main" id="{0A3D519A-EFA1-4703-AD25-3C90850E45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99" y="5358545"/>
            <a:ext cx="783305" cy="1107997"/>
          </a:xfrm>
          <a:prstGeom prst="rect">
            <a:avLst/>
          </a:prstGeom>
        </p:spPr>
      </p:pic>
      <p:pic>
        <p:nvPicPr>
          <p:cNvPr id="20" name="Picture 19" descr="A person taking a selfie in a room&#10;&#10;Description automatically generated">
            <a:extLst>
              <a:ext uri="{FF2B5EF4-FFF2-40B4-BE49-F238E27FC236}">
                <a16:creationId xmlns:a16="http://schemas.microsoft.com/office/drawing/2014/main" id="{FAFA6E89-E709-4378-96BE-B27134BD45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09" y="3458343"/>
            <a:ext cx="2190177" cy="145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548</Words>
  <Application>Microsoft Office PowerPoint</Application>
  <PresentationFormat>A4 Paper (210x297 mm)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BerlinSansFB-Bold</vt:lpstr>
      <vt:lpstr>BerlinSansFBDemi-Bold</vt:lpstr>
      <vt:lpstr>BerlinSansFB-Reg</vt:lpstr>
      <vt:lpstr>Calibri</vt:lpstr>
      <vt:lpstr>Calibri Light</vt:lpstr>
      <vt:lpstr>LucidaCalligraphy-Italic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Rossana Barros Baertl</dc:creator>
  <cp:lastModifiedBy>Jude OWENS</cp:lastModifiedBy>
  <cp:revision>24</cp:revision>
  <dcterms:created xsi:type="dcterms:W3CDTF">2020-03-04T20:30:24Z</dcterms:created>
  <dcterms:modified xsi:type="dcterms:W3CDTF">2021-06-16T13:52:47Z</dcterms:modified>
</cp:coreProperties>
</file>